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0" r:id="rId2"/>
    <p:sldId id="261" r:id="rId3"/>
    <p:sldId id="263" r:id="rId4"/>
    <p:sldId id="294" r:id="rId5"/>
    <p:sldId id="295" r:id="rId6"/>
    <p:sldId id="264" r:id="rId7"/>
    <p:sldId id="265" r:id="rId8"/>
    <p:sldId id="262" r:id="rId9"/>
    <p:sldId id="273" r:id="rId10"/>
    <p:sldId id="274" r:id="rId11"/>
    <p:sldId id="275" r:id="rId12"/>
    <p:sldId id="276" r:id="rId13"/>
    <p:sldId id="271" r:id="rId14"/>
    <p:sldId id="266" r:id="rId15"/>
    <p:sldId id="272" r:id="rId16"/>
    <p:sldId id="267" r:id="rId17"/>
    <p:sldId id="268" r:id="rId18"/>
    <p:sldId id="270" r:id="rId19"/>
    <p:sldId id="269" r:id="rId20"/>
    <p:sldId id="277" r:id="rId21"/>
    <p:sldId id="278" r:id="rId22"/>
    <p:sldId id="280" r:id="rId23"/>
    <p:sldId id="281" r:id="rId24"/>
    <p:sldId id="282" r:id="rId25"/>
    <p:sldId id="279" r:id="rId26"/>
    <p:sldId id="283" r:id="rId27"/>
    <p:sldId id="286" r:id="rId28"/>
    <p:sldId id="287" r:id="rId29"/>
    <p:sldId id="288" r:id="rId30"/>
    <p:sldId id="290" r:id="rId31"/>
    <p:sldId id="284" r:id="rId32"/>
    <p:sldId id="291" r:id="rId33"/>
    <p:sldId id="289" r:id="rId34"/>
    <p:sldId id="292" r:id="rId35"/>
    <p:sldId id="293" r:id="rId3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>
      <p:cViewPr varScale="1">
        <p:scale>
          <a:sx n="147" d="100"/>
          <a:sy n="147" d="100"/>
        </p:scale>
        <p:origin x="5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 smtClean="0"/>
            <a:t>Tænd for Raspberry Pi</a:t>
          </a:r>
          <a:endParaRPr lang="da-DK"/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 smtClean="0"/>
            <a:t>Som </a:t>
          </a:r>
          <a:r>
            <a:rPr lang="da-DK" dirty="0" err="1" smtClean="0"/>
            <a:t>root</a:t>
          </a:r>
          <a:r>
            <a:rPr lang="da-DK" dirty="0" smtClean="0"/>
            <a:t> (</a:t>
          </a:r>
          <a:r>
            <a:rPr lang="da-DK" dirty="0" err="1" smtClean="0"/>
            <a:t>sodu</a:t>
          </a:r>
          <a:r>
            <a:rPr lang="da-DK" dirty="0" smtClean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Midnigth</a:t>
          </a:r>
          <a:r>
            <a:rPr lang="da-DK" dirty="0" smtClean="0"/>
            <a:t> Commander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mc”</a:t>
          </a:r>
          <a:endParaRPr lang="da-DK" dirty="0"/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 smtClean="0"/>
            <a:t>Installere python3.x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python3.x”, check ”</a:t>
          </a:r>
          <a:r>
            <a:rPr lang="da-DK" dirty="0" err="1" smtClean="0"/>
            <a:t>pythonX</a:t>
          </a:r>
          <a:r>
            <a:rPr lang="da-DK" dirty="0" smtClean="0"/>
            <a:t> –version”</a:t>
          </a:r>
          <a:endParaRPr lang="da-DK" dirty="0"/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 smtClean="0"/>
            <a:t>I en terminal,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update</a:t>
          </a:r>
          <a:r>
            <a:rPr lang="da-DK" dirty="0" smtClean="0"/>
            <a:t>; 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 smtClean="0"/>
            <a:t>Forbind til netværk…….</a:t>
          </a:r>
          <a:endParaRPr lang="da-DK" dirty="0"/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 smtClean="0"/>
            <a:t>Check via Python2 (IDLE) og Python3 (IDLE)</a:t>
          </a:r>
          <a:endParaRPr lang="da-DK" dirty="0"/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Kør </a:t>
          </a:r>
          <a:r>
            <a:rPr lang="da-DK" dirty="0" err="1" smtClean="0"/>
            <a:t>geany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1. testprogram i Python:</a:t>
          </a:r>
          <a:endParaRPr lang="da-DK" dirty="0"/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 smtClean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 smtClean="0"/>
            <a:t>print ("Hello World")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 smtClean="0"/>
            <a:t>Installere </a:t>
          </a:r>
          <a:r>
            <a:rPr lang="da-DK" dirty="0" err="1" smtClean="0"/>
            <a:t>geany</a:t>
          </a:r>
          <a:r>
            <a:rPr lang="da-DK" dirty="0" smtClean="0"/>
            <a:t> via ”</a:t>
          </a:r>
          <a:r>
            <a:rPr lang="da-DK" dirty="0" err="1" smtClean="0"/>
            <a:t>apt</a:t>
          </a:r>
          <a:r>
            <a:rPr lang="da-DK" dirty="0" smtClean="0"/>
            <a:t> </a:t>
          </a:r>
          <a:r>
            <a:rPr lang="da-DK" dirty="0" err="1" smtClean="0"/>
            <a:t>install</a:t>
          </a:r>
          <a:r>
            <a:rPr lang="da-DK" dirty="0" smtClean="0"/>
            <a:t> </a:t>
          </a:r>
          <a:r>
            <a:rPr lang="da-DK" dirty="0" err="1" smtClean="0"/>
            <a:t>geany</a:t>
          </a:r>
          <a:r>
            <a:rPr lang="da-DK" dirty="0" smtClean="0"/>
            <a:t>”</a:t>
          </a:r>
          <a:endParaRPr lang="da-DK" dirty="0"/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6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6"/>
      <dgm:spPr/>
    </dgm:pt>
    <dgm:pt modelId="{5CC0C451-99A0-4511-97CD-76D25ADF803B}" type="pres">
      <dgm:prSet presAssocID="{5822D230-0B69-4F0C-8AD3-CC3E4A7CC899}" presName="dstNode" presStyleLbl="node1" presStyleIdx="0" presStyleCnt="6"/>
      <dgm:spPr/>
    </dgm:pt>
    <dgm:pt modelId="{69057FD5-F6D5-4B0E-90AC-F7E13268EF3E}" type="pres">
      <dgm:prSet presAssocID="{C3D29086-3AAE-4EC9-938D-56CA17601A2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389ECDE-3CFE-4485-AEA3-A71A58CEC44E}" type="pres">
      <dgm:prSet presAssocID="{C3D29086-3AAE-4EC9-938D-56CA17601A2C}" presName="accent_1" presStyleCnt="0"/>
      <dgm:spPr/>
    </dgm:pt>
    <dgm:pt modelId="{2CA11C2E-EAA1-442B-B8E7-D3457E197D0C}" type="pres">
      <dgm:prSet presAssocID="{C3D29086-3AAE-4EC9-938D-56CA17601A2C}" presName="accentRepeatNode" presStyleLbl="solidFgAcc1" presStyleIdx="0" presStyleCnt="6"/>
      <dgm:spPr/>
    </dgm:pt>
    <dgm:pt modelId="{2373FE36-F26F-4D78-A634-18C98E4551BD}" type="pres">
      <dgm:prSet presAssocID="{41F94E56-CEC9-4FDB-AD34-144D89C0B563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16346B8-E6AC-49A6-9C4F-2CB9464F3111}" type="pres">
      <dgm:prSet presAssocID="{41F94E56-CEC9-4FDB-AD34-144D89C0B563}" presName="accent_2" presStyleCnt="0"/>
      <dgm:spPr/>
    </dgm:pt>
    <dgm:pt modelId="{7E5E1AC3-342E-440F-9385-523B8B38E7D4}" type="pres">
      <dgm:prSet presAssocID="{41F94E56-CEC9-4FDB-AD34-144D89C0B563}" presName="accentRepeatNode" presStyleLbl="solidFgAcc1" presStyleIdx="1" presStyleCnt="6"/>
      <dgm:spPr/>
    </dgm:pt>
    <dgm:pt modelId="{C0ED2CE9-9673-4346-9257-451A3A6976B3}" type="pres">
      <dgm:prSet presAssocID="{0280B117-099B-4C58-B0E8-3575C16A1E1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E4E23331-3201-4A09-B497-CFA1F444A8A5}" type="pres">
      <dgm:prSet presAssocID="{0280B117-099B-4C58-B0E8-3575C16A1E11}" presName="accent_3" presStyleCnt="0"/>
      <dgm:spPr/>
    </dgm:pt>
    <dgm:pt modelId="{B3DC981C-418C-4354-BA2D-BA893F22BAE4}" type="pres">
      <dgm:prSet presAssocID="{0280B117-099B-4C58-B0E8-3575C16A1E11}" presName="accentRepeatNode" presStyleLbl="solidFgAcc1" presStyleIdx="2" presStyleCnt="6"/>
      <dgm:spPr/>
    </dgm:pt>
    <dgm:pt modelId="{87A41F49-90D4-4851-90FD-ABFF44DB4C3B}" type="pres">
      <dgm:prSet presAssocID="{D4A89D0E-6B2C-48C2-81EF-8A8441F5E667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FA968D53-9EDA-4844-8F4B-EA64BC76223E}" type="pres">
      <dgm:prSet presAssocID="{D4A89D0E-6B2C-48C2-81EF-8A8441F5E667}" presName="accent_4" presStyleCnt="0"/>
      <dgm:spPr/>
    </dgm:pt>
    <dgm:pt modelId="{F4C0D5E9-0599-43AE-B7B1-18300F5CE583}" type="pres">
      <dgm:prSet presAssocID="{D4A89D0E-6B2C-48C2-81EF-8A8441F5E667}" presName="accentRepeatNode" presStyleLbl="solidFgAcc1" presStyleIdx="3" presStyleCnt="6"/>
      <dgm:spPr/>
    </dgm:pt>
    <dgm:pt modelId="{9898ED62-ED65-42A7-AB1A-4674F31787AD}" type="pres">
      <dgm:prSet presAssocID="{CCE4CF0C-667F-4A51-BC39-8A30816F2A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EBE6A3C-25A1-4970-BCE5-7EBAE4E752D2}" type="pres">
      <dgm:prSet presAssocID="{CCE4CF0C-667F-4A51-BC39-8A30816F2ABD}" presName="accent_5" presStyleCnt="0"/>
      <dgm:spPr/>
    </dgm:pt>
    <dgm:pt modelId="{600A41B6-9526-4D40-8BAA-ECAFC23F0118}" type="pres">
      <dgm:prSet presAssocID="{CCE4CF0C-667F-4A51-BC39-8A30816F2ABD}" presName="accentRepeatNode" presStyleLbl="solidFgAcc1" presStyleIdx="4" presStyleCnt="6"/>
      <dgm:spPr/>
    </dgm:pt>
    <dgm:pt modelId="{0BBAD1A3-2AA1-49EC-94CD-5F5B41A9110D}" type="pres">
      <dgm:prSet presAssocID="{8B4E5A4E-33CC-46E4-A323-92152D95227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AD365C8-09BF-457C-B7AA-26778EE18D5F}" type="pres">
      <dgm:prSet presAssocID="{8B4E5A4E-33CC-46E4-A323-92152D95227B}" presName="accent_6" presStyleCnt="0"/>
      <dgm:spPr/>
    </dgm:pt>
    <dgm:pt modelId="{F1D53CCA-A212-4F54-A3B1-A9FAE8FB2161}" type="pres">
      <dgm:prSet presAssocID="{8B4E5A4E-33CC-46E4-A323-92152D95227B}" presName="accentRepeatNode" presStyleLbl="solidFgAcc1" presStyleIdx="5" presStyleCnt="6"/>
      <dgm:spPr/>
    </dgm:pt>
  </dgm:ptLst>
  <dgm:cxnLst>
    <dgm:cxn modelId="{977E0B78-DB62-4FD2-AE5A-DD347E2EBABD}" srcId="{5822D230-0B69-4F0C-8AD3-CC3E4A7CC899}" destId="{D4A89D0E-6B2C-48C2-81EF-8A8441F5E667}" srcOrd="3" destOrd="0" parTransId="{1FF71A2C-57D8-4B26-9676-EF76C35B5896}" sibTransId="{944B7C82-777D-4803-9773-13B1340FB6B7}"/>
    <dgm:cxn modelId="{0E80D7EC-7D79-4F3F-8E46-E9CA6B5AB44D}" type="presOf" srcId="{E0420989-4237-462B-B822-934AD3A6AD2D}" destId="{06C3A7E1-1595-43C7-BBBA-DE781146AB7E}" srcOrd="0" destOrd="0" presId="urn:microsoft.com/office/officeart/2008/layout/VerticalCurvedList"/>
    <dgm:cxn modelId="{01001724-E6E4-4CB4-B35D-5B9D1B2EC903}" srcId="{5822D230-0B69-4F0C-8AD3-CC3E4A7CC899}" destId="{C3D29086-3AAE-4EC9-938D-56CA17601A2C}" srcOrd="0" destOrd="0" parTransId="{0F0A9FDF-BA8C-48A7-86DB-89993F7A3833}" sibTransId="{E0420989-4237-462B-B822-934AD3A6AD2D}"/>
    <dgm:cxn modelId="{6D2E7638-65D3-4510-B19F-AAA4C1229F0A}" type="presOf" srcId="{41F94E56-CEC9-4FDB-AD34-144D89C0B563}" destId="{2373FE36-F26F-4D78-A634-18C98E4551BD}" srcOrd="0" destOrd="0" presId="urn:microsoft.com/office/officeart/2008/layout/VerticalCurvedList"/>
    <dgm:cxn modelId="{C1F19316-1BA6-4EED-A585-425E7CB6FD53}" type="presOf" srcId="{C3D29086-3AAE-4EC9-938D-56CA17601A2C}" destId="{69057FD5-F6D5-4B0E-90AC-F7E13268EF3E}" srcOrd="0" destOrd="0" presId="urn:microsoft.com/office/officeart/2008/layout/VerticalCurvedList"/>
    <dgm:cxn modelId="{485B0A05-C0AC-44EA-8FF9-72FD4C0CA85B}" type="presOf" srcId="{8B4E5A4E-33CC-46E4-A323-92152D95227B}" destId="{0BBAD1A3-2AA1-49EC-94CD-5F5B41A9110D}" srcOrd="0" destOrd="0" presId="urn:microsoft.com/office/officeart/2008/layout/VerticalCurvedList"/>
    <dgm:cxn modelId="{954564E1-FAE3-4117-ACD9-CC70496275BE}" type="presOf" srcId="{D4A89D0E-6B2C-48C2-81EF-8A8441F5E667}" destId="{87A41F49-90D4-4851-90FD-ABFF44DB4C3B}" srcOrd="0" destOrd="0" presId="urn:microsoft.com/office/officeart/2008/layout/VerticalCurvedList"/>
    <dgm:cxn modelId="{6DC938A4-4772-4139-8D9C-01A50B9FDFD6}" srcId="{5822D230-0B69-4F0C-8AD3-CC3E4A7CC899}" destId="{8B4E5A4E-33CC-46E4-A323-92152D95227B}" srcOrd="5" destOrd="0" parTransId="{EA3B1300-31BB-450B-B066-7DEDBF888050}" sibTransId="{E467842E-752E-4296-BF5C-E9254ADD22D2}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8AA33EA4-F3EF-4AFE-A06F-BC83C5BD0735}" srcId="{5822D230-0B69-4F0C-8AD3-CC3E4A7CC899}" destId="{CCE4CF0C-667F-4A51-BC39-8A30816F2ABD}" srcOrd="4" destOrd="0" parTransId="{B09589FE-D211-4A73-8D80-070E1DBA19E5}" sibTransId="{3784F045-F0EE-42A1-B0B3-9297BB015DBD}"/>
    <dgm:cxn modelId="{96FCEA7D-DC25-42B9-8CBD-8C4264C3117C}" srcId="{5822D230-0B69-4F0C-8AD3-CC3E4A7CC899}" destId="{41F94E56-CEC9-4FDB-AD34-144D89C0B563}" srcOrd="1" destOrd="0" parTransId="{0947F9CF-13AF-47F1-8D36-E2E72A57BC1B}" sibTransId="{442F56B7-1487-4A93-9FE8-2756DA6DCDBC}"/>
    <dgm:cxn modelId="{F03856FC-DA39-4DDF-AD93-79F29AA68F8F}" type="presOf" srcId="{CCE4CF0C-667F-4A51-BC39-8A30816F2ABD}" destId="{9898ED62-ED65-42A7-AB1A-4674F31787AD}" srcOrd="0" destOrd="0" presId="urn:microsoft.com/office/officeart/2008/layout/VerticalCurvedList"/>
    <dgm:cxn modelId="{519EF2BA-B30A-4313-AA22-651CCE448CFF}" type="presOf" srcId="{0280B117-099B-4C58-B0E8-3575C16A1E11}" destId="{C0ED2CE9-9673-4346-9257-451A3A6976B3}" srcOrd="0" destOrd="0" presId="urn:microsoft.com/office/officeart/2008/layout/VerticalCurvedList"/>
    <dgm:cxn modelId="{96CB3D40-02B8-47D6-92A2-24D5BC45E11B}" srcId="{5822D230-0B69-4F0C-8AD3-CC3E4A7CC899}" destId="{0280B117-099B-4C58-B0E8-3575C16A1E11}" srcOrd="2" destOrd="0" parTransId="{BEE6BBCE-2AAF-4E77-BB63-03277E39577F}" sibTransId="{A16A7357-A687-4498-9ED2-DB5229FC7928}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9DDA1E5F-30F9-4079-8F60-64269009FD2E}" type="presParOf" srcId="{38E187CB-8CD2-40CD-A75F-2A1CEA33976E}" destId="{69057FD5-F6D5-4B0E-90AC-F7E13268EF3E}" srcOrd="1" destOrd="0" presId="urn:microsoft.com/office/officeart/2008/layout/VerticalCurvedList"/>
    <dgm:cxn modelId="{2541E62B-F4C8-45C9-A345-59EC6024AA7F}" type="presParOf" srcId="{38E187CB-8CD2-40CD-A75F-2A1CEA33976E}" destId="{6389ECDE-3CFE-4485-AEA3-A71A58CEC44E}" srcOrd="2" destOrd="0" presId="urn:microsoft.com/office/officeart/2008/layout/VerticalCurvedList"/>
    <dgm:cxn modelId="{0F961B17-C736-4F9B-A356-CCA397DCC55C}" type="presParOf" srcId="{6389ECDE-3CFE-4485-AEA3-A71A58CEC44E}" destId="{2CA11C2E-EAA1-442B-B8E7-D3457E197D0C}" srcOrd="0" destOrd="0" presId="urn:microsoft.com/office/officeart/2008/layout/VerticalCurvedList"/>
    <dgm:cxn modelId="{B0E8A561-6AFC-4AF6-814F-A0C57E5C58DD}" type="presParOf" srcId="{38E187CB-8CD2-40CD-A75F-2A1CEA33976E}" destId="{2373FE36-F26F-4D78-A634-18C98E4551BD}" srcOrd="3" destOrd="0" presId="urn:microsoft.com/office/officeart/2008/layout/VerticalCurvedList"/>
    <dgm:cxn modelId="{19A7EB7C-1A33-45EE-85CE-0CBA512A4A3E}" type="presParOf" srcId="{38E187CB-8CD2-40CD-A75F-2A1CEA33976E}" destId="{716346B8-E6AC-49A6-9C4F-2CB9464F3111}" srcOrd="4" destOrd="0" presId="urn:microsoft.com/office/officeart/2008/layout/VerticalCurvedList"/>
    <dgm:cxn modelId="{BAD52371-907A-4BA0-8FBF-D50C46AF16DD}" type="presParOf" srcId="{716346B8-E6AC-49A6-9C4F-2CB9464F3111}" destId="{7E5E1AC3-342E-440F-9385-523B8B38E7D4}" srcOrd="0" destOrd="0" presId="urn:microsoft.com/office/officeart/2008/layout/VerticalCurvedList"/>
    <dgm:cxn modelId="{23FBE505-49E5-476D-88A7-864CE7B5A182}" type="presParOf" srcId="{38E187CB-8CD2-40CD-A75F-2A1CEA33976E}" destId="{C0ED2CE9-9673-4346-9257-451A3A6976B3}" srcOrd="5" destOrd="0" presId="urn:microsoft.com/office/officeart/2008/layout/VerticalCurvedList"/>
    <dgm:cxn modelId="{1382DB99-E3D1-4AFC-91FA-14731B4CC8D9}" type="presParOf" srcId="{38E187CB-8CD2-40CD-A75F-2A1CEA33976E}" destId="{E4E23331-3201-4A09-B497-CFA1F444A8A5}" srcOrd="6" destOrd="0" presId="urn:microsoft.com/office/officeart/2008/layout/VerticalCurvedList"/>
    <dgm:cxn modelId="{DB21E7CA-12DE-43D4-9FE5-78CA2FE0D4B9}" type="presParOf" srcId="{E4E23331-3201-4A09-B497-CFA1F444A8A5}" destId="{B3DC981C-418C-4354-BA2D-BA893F22BAE4}" srcOrd="0" destOrd="0" presId="urn:microsoft.com/office/officeart/2008/layout/VerticalCurvedList"/>
    <dgm:cxn modelId="{537ACC04-5834-4011-B414-0A0FD4B932A2}" type="presParOf" srcId="{38E187CB-8CD2-40CD-A75F-2A1CEA33976E}" destId="{87A41F49-90D4-4851-90FD-ABFF44DB4C3B}" srcOrd="7" destOrd="0" presId="urn:microsoft.com/office/officeart/2008/layout/VerticalCurvedList"/>
    <dgm:cxn modelId="{4826A423-0C44-410E-9764-C1762E687813}" type="presParOf" srcId="{38E187CB-8CD2-40CD-A75F-2A1CEA33976E}" destId="{FA968D53-9EDA-4844-8F4B-EA64BC76223E}" srcOrd="8" destOrd="0" presId="urn:microsoft.com/office/officeart/2008/layout/VerticalCurvedList"/>
    <dgm:cxn modelId="{03771A7C-31D7-4BCF-9628-65C7AA7829BC}" type="presParOf" srcId="{FA968D53-9EDA-4844-8F4B-EA64BC76223E}" destId="{F4C0D5E9-0599-43AE-B7B1-18300F5CE583}" srcOrd="0" destOrd="0" presId="urn:microsoft.com/office/officeart/2008/layout/VerticalCurvedList"/>
    <dgm:cxn modelId="{7404AAC0-09D1-4997-A59F-E5F1CE10FBB6}" type="presParOf" srcId="{38E187CB-8CD2-40CD-A75F-2A1CEA33976E}" destId="{9898ED62-ED65-42A7-AB1A-4674F31787AD}" srcOrd="9" destOrd="0" presId="urn:microsoft.com/office/officeart/2008/layout/VerticalCurvedList"/>
    <dgm:cxn modelId="{303A90D7-F7E9-4832-8CAD-59E97AF327AB}" type="presParOf" srcId="{38E187CB-8CD2-40CD-A75F-2A1CEA33976E}" destId="{1EBE6A3C-25A1-4970-BCE5-7EBAE4E752D2}" srcOrd="10" destOrd="0" presId="urn:microsoft.com/office/officeart/2008/layout/VerticalCurvedList"/>
    <dgm:cxn modelId="{B085FB40-58D9-4DBA-9376-B51A38F82E90}" type="presParOf" srcId="{1EBE6A3C-25A1-4970-BCE5-7EBAE4E752D2}" destId="{600A41B6-9526-4D40-8BAA-ECAFC23F0118}" srcOrd="0" destOrd="0" presId="urn:microsoft.com/office/officeart/2008/layout/VerticalCurvedList"/>
    <dgm:cxn modelId="{574ECD20-EA4B-4BB6-8EA7-DAA6816F2574}" type="presParOf" srcId="{38E187CB-8CD2-40CD-A75F-2A1CEA33976E}" destId="{0BBAD1A3-2AA1-49EC-94CD-5F5B41A9110D}" srcOrd="11" destOrd="0" presId="urn:microsoft.com/office/officeart/2008/layout/VerticalCurvedList"/>
    <dgm:cxn modelId="{AA1EAC84-8A25-43DE-A817-8BE4311B1791}" type="presParOf" srcId="{38E187CB-8CD2-40CD-A75F-2A1CEA33976E}" destId="{4AD365C8-09BF-457C-B7AA-26778EE18D5F}" srcOrd="12" destOrd="0" presId="urn:microsoft.com/office/officeart/2008/layout/VerticalCurvedList"/>
    <dgm:cxn modelId="{EB611589-6C2E-49C7-AEC4-2EC0A0DCCB4D}" type="presParOf" srcId="{4AD365C8-09BF-457C-B7AA-26778EE18D5F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 smtClean="0"/>
            <a:t>Installere Apache2 (web server)	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 smtClean="0"/>
            <a:t>Test via browser – http://localhost</a:t>
          </a:r>
          <a:endParaRPr lang="da-DK" dirty="0"/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 smtClean="0"/>
            <a:t>I /var/www/html – skriv </a:t>
          </a:r>
        </a:p>
        <a:p>
          <a:r>
            <a:rPr lang="da-DK" dirty="0" err="1" smtClean="0"/>
            <a:t>git</a:t>
          </a:r>
          <a:r>
            <a:rPr lang="da-DK" dirty="0" smtClean="0"/>
            <a:t> </a:t>
          </a:r>
          <a:r>
            <a:rPr lang="da-DK" dirty="0" err="1" smtClean="0"/>
            <a:t>clone</a:t>
          </a:r>
          <a:r>
            <a:rPr lang="da-DK" dirty="0" smtClean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 smtClean="0"/>
            <a:t>Test via browser – http://localhost/kursus1/temp1.html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a-DK"/>
        </a:p>
      </dgm:t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  <dgm:t>
        <a:bodyPr/>
        <a:lstStyle/>
        <a:p>
          <a:endParaRPr lang="da-DK"/>
        </a:p>
      </dgm:t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 smtClean="0"/>
            <a:t>&lt;!DOCTYPE html&gt;</a:t>
          </a:r>
        </a:p>
        <a:p>
          <a:r>
            <a:rPr lang="da-DK" dirty="0" smtClean="0"/>
            <a:t>&lt;html&gt;</a:t>
          </a:r>
        </a:p>
        <a:p>
          <a:r>
            <a:rPr lang="pt-BR" dirty="0" smtClean="0"/>
            <a:t>&lt;META HTTP-EQUIV="refresh" CONTENT="10"&gt;</a:t>
          </a:r>
          <a:endParaRPr lang="da-DK" dirty="0" smtClean="0"/>
        </a:p>
        <a:p>
          <a:r>
            <a:rPr lang="da-DK" dirty="0" smtClean="0"/>
            <a:t>&lt;body&gt;</a:t>
          </a:r>
        </a:p>
        <a:p>
          <a:r>
            <a:rPr lang="da-DK" dirty="0" smtClean="0"/>
            <a:t>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black</a:t>
          </a:r>
          <a:r>
            <a:rPr lang="da-DK" dirty="0" smtClean="0"/>
            <a:t>"&gt; </a:t>
          </a:r>
        </a:p>
        <a:p>
          <a:r>
            <a:rPr lang="da-DK" dirty="0" smtClean="0"/>
            <a:t>  &lt;h1&gt;Temperatur: &lt;/h1&gt;</a:t>
          </a:r>
        </a:p>
        <a:p>
          <a:r>
            <a:rPr lang="da-DK" dirty="0" smtClean="0"/>
            <a:t>&lt;/font&gt;</a:t>
          </a:r>
        </a:p>
        <a:p>
          <a:endParaRPr lang="da-DK" dirty="0" smtClean="0"/>
        </a:p>
        <a:p>
          <a:r>
            <a:rPr lang="da-DK" dirty="0" smtClean="0"/>
            <a:t>&lt;font </a:t>
          </a:r>
          <a:r>
            <a:rPr lang="da-DK" dirty="0" err="1" smtClean="0"/>
            <a:t>color</a:t>
          </a:r>
          <a:r>
            <a:rPr lang="da-DK" dirty="0" smtClean="0"/>
            <a:t>="</a:t>
          </a:r>
          <a:r>
            <a:rPr lang="da-DK" dirty="0" err="1" smtClean="0"/>
            <a:t>blue</a:t>
          </a:r>
          <a:r>
            <a:rPr lang="da-DK" dirty="0" smtClean="0"/>
            <a:t>"&gt;</a:t>
          </a:r>
        </a:p>
        <a:p>
          <a:r>
            <a:rPr lang="da-DK" dirty="0" smtClean="0"/>
            <a:t>  &lt;p&gt;</a:t>
          </a:r>
          <a:r>
            <a:rPr lang="da-DK" dirty="0" err="1" smtClean="0"/>
            <a:t>Temp</a:t>
          </a:r>
          <a:r>
            <a:rPr lang="da-DK" dirty="0" smtClean="0"/>
            <a:t> =&lt; 28 °C&lt;/p&gt;</a:t>
          </a:r>
        </a:p>
        <a:p>
          <a:r>
            <a:rPr lang="da-DK" dirty="0" smtClean="0"/>
            <a:t>&lt;/font&gt;</a:t>
          </a:r>
        </a:p>
        <a:p>
          <a:endParaRPr lang="da-DK" dirty="0" smtClean="0"/>
        </a:p>
        <a:p>
          <a:r>
            <a:rPr lang="da-DK" dirty="0" smtClean="0"/>
            <a:t>&lt;font </a:t>
          </a:r>
          <a:r>
            <a:rPr lang="da-DK" dirty="0" err="1" smtClean="0"/>
            <a:t>color</a:t>
          </a:r>
          <a:r>
            <a:rPr lang="da-DK" dirty="0" smtClean="0"/>
            <a:t>="red"&gt;</a:t>
          </a:r>
        </a:p>
        <a:p>
          <a:r>
            <a:rPr lang="da-DK" dirty="0" smtClean="0"/>
            <a:t>  &lt;p&gt;</a:t>
          </a:r>
          <a:r>
            <a:rPr lang="da-DK" dirty="0" err="1" smtClean="0"/>
            <a:t>Temp</a:t>
          </a:r>
          <a:r>
            <a:rPr lang="da-DK" dirty="0" smtClean="0"/>
            <a:t> &gt; 28 °C&lt;/p&gt;</a:t>
          </a:r>
        </a:p>
        <a:p>
          <a:r>
            <a:rPr lang="da-DK" dirty="0" smtClean="0"/>
            <a:t>&lt;/font</a:t>
          </a:r>
          <a:r>
            <a:rPr lang="da-DK" dirty="0" smtClean="0"/>
            <a:t>&gt;</a:t>
          </a:r>
        </a:p>
        <a:p>
          <a:endParaRPr lang="da-DK" dirty="0" smtClean="0"/>
        </a:p>
        <a:p>
          <a:r>
            <a:rPr lang="da-DK" dirty="0" smtClean="0"/>
            <a:t>&lt;/body&gt;</a:t>
          </a:r>
        </a:p>
        <a:p>
          <a:r>
            <a:rPr lang="da-DK" dirty="0" smtClean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7222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83C08-EA57-4AC0-94AC-258FC560AD5D}">
      <dsp:nvSpPr>
        <dsp:cNvPr id="0" name=""/>
        <dsp:cNvSpPr/>
      </dsp:nvSpPr>
      <dsp:spPr>
        <a:xfrm>
          <a:off x="303346" y="196580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smtClean="0"/>
            <a:t>Tænd for Raspberry Pi</a:t>
          </a:r>
          <a:endParaRPr lang="da-DK" sz="1800" kern="1200"/>
        </a:p>
      </dsp:txBody>
      <dsp:txXfrm>
        <a:off x="303346" y="196580"/>
        <a:ext cx="8174911" cy="392988"/>
      </dsp:txXfrm>
    </dsp:sp>
    <dsp:sp modelId="{4DB91179-9614-486C-A57E-A597F6C76D6C}">
      <dsp:nvSpPr>
        <dsp:cNvPr id="0" name=""/>
        <dsp:cNvSpPr/>
      </dsp:nvSpPr>
      <dsp:spPr>
        <a:xfrm>
          <a:off x="57728" y="14745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59540F6-31F0-471A-A849-8F20FFEEE8C7}">
      <dsp:nvSpPr>
        <dsp:cNvPr id="0" name=""/>
        <dsp:cNvSpPr/>
      </dsp:nvSpPr>
      <dsp:spPr>
        <a:xfrm>
          <a:off x="716962" y="785785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Som </a:t>
          </a:r>
          <a:r>
            <a:rPr lang="da-DK" sz="1800" kern="1200" dirty="0" err="1" smtClean="0"/>
            <a:t>root</a:t>
          </a:r>
          <a:r>
            <a:rPr lang="da-DK" sz="1800" kern="1200" dirty="0" smtClean="0"/>
            <a:t> (</a:t>
          </a:r>
          <a:r>
            <a:rPr lang="da-DK" sz="1800" kern="1200" dirty="0" err="1" smtClean="0"/>
            <a:t>sodu</a:t>
          </a:r>
          <a:r>
            <a:rPr lang="da-DK" sz="1800" kern="1200" dirty="0" smtClean="0"/>
            <a:t>):</a:t>
          </a:r>
        </a:p>
      </dsp:txBody>
      <dsp:txXfrm>
        <a:off x="716962" y="785785"/>
        <a:ext cx="7819024" cy="392988"/>
      </dsp:txXfrm>
    </dsp:sp>
    <dsp:sp modelId="{574DDDD9-F769-4689-88B9-CD003397FBFE}">
      <dsp:nvSpPr>
        <dsp:cNvPr id="0" name=""/>
        <dsp:cNvSpPr/>
      </dsp:nvSpPr>
      <dsp:spPr>
        <a:xfrm>
          <a:off x="413615" y="737286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34D9D87-B2E8-4E83-BFFC-5AFC3661F667}">
      <dsp:nvSpPr>
        <dsp:cNvPr id="0" name=""/>
        <dsp:cNvSpPr/>
      </dsp:nvSpPr>
      <dsp:spPr>
        <a:xfrm>
          <a:off x="854257" y="1375806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Forbind til netværk…….</a:t>
          </a:r>
          <a:endParaRPr lang="da-DK" sz="1800" kern="1200" dirty="0"/>
        </a:p>
      </dsp:txBody>
      <dsp:txXfrm>
        <a:off x="854257" y="1375806"/>
        <a:ext cx="7624000" cy="392988"/>
      </dsp:txXfrm>
    </dsp:sp>
    <dsp:sp modelId="{3E5B3869-C98D-4AFD-8724-BBD96DF40A8D}">
      <dsp:nvSpPr>
        <dsp:cNvPr id="0" name=""/>
        <dsp:cNvSpPr/>
      </dsp:nvSpPr>
      <dsp:spPr>
        <a:xfrm>
          <a:off x="608639" y="1326683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3AACA9A-70F1-4891-ABA6-A5C10736B9F2}">
      <dsp:nvSpPr>
        <dsp:cNvPr id="0" name=""/>
        <dsp:cNvSpPr/>
      </dsp:nvSpPr>
      <dsp:spPr>
        <a:xfrm>
          <a:off x="916527" y="1965636"/>
          <a:ext cx="756173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 en terminal, 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update</a:t>
          </a:r>
          <a:r>
            <a:rPr lang="da-DK" sz="1800" kern="1200" dirty="0" smtClean="0"/>
            <a:t>; 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upgrade</a:t>
          </a:r>
          <a:endParaRPr lang="da-DK" sz="1800" kern="1200" dirty="0"/>
        </a:p>
      </dsp:txBody>
      <dsp:txXfrm>
        <a:off x="916527" y="1965636"/>
        <a:ext cx="7561730" cy="392988"/>
      </dsp:txXfrm>
    </dsp:sp>
    <dsp:sp modelId="{15C5E3B0-6190-42AA-B34D-C9B22DE91142}">
      <dsp:nvSpPr>
        <dsp:cNvPr id="0" name=""/>
        <dsp:cNvSpPr/>
      </dsp:nvSpPr>
      <dsp:spPr>
        <a:xfrm>
          <a:off x="670909" y="1916512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EDD4D6B-5AAC-43AE-8774-B43581CFDEFC}">
      <dsp:nvSpPr>
        <dsp:cNvPr id="0" name=""/>
        <dsp:cNvSpPr/>
      </dsp:nvSpPr>
      <dsp:spPr>
        <a:xfrm>
          <a:off x="854257" y="2555465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Installere </a:t>
          </a:r>
          <a:r>
            <a:rPr lang="da-DK" sz="1800" kern="1200" dirty="0" err="1" smtClean="0"/>
            <a:t>Midnigth</a:t>
          </a:r>
          <a:r>
            <a:rPr lang="da-DK" sz="1800" kern="1200" dirty="0" smtClean="0"/>
            <a:t> Commander via ”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install</a:t>
          </a:r>
          <a:r>
            <a:rPr lang="da-DK" sz="1800" kern="1200" dirty="0" smtClean="0"/>
            <a:t> mc”</a:t>
          </a:r>
          <a:endParaRPr lang="da-DK" sz="1800" kern="1200" dirty="0"/>
        </a:p>
      </dsp:txBody>
      <dsp:txXfrm>
        <a:off x="854257" y="2555465"/>
        <a:ext cx="7624000" cy="392988"/>
      </dsp:txXfrm>
    </dsp:sp>
    <dsp:sp modelId="{4810C3AB-3CCC-40CB-8784-BB348B2222B3}">
      <dsp:nvSpPr>
        <dsp:cNvPr id="0" name=""/>
        <dsp:cNvSpPr/>
      </dsp:nvSpPr>
      <dsp:spPr>
        <a:xfrm>
          <a:off x="608639" y="2506341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6391B7C-5754-49CB-BABE-03F60DD12121}">
      <dsp:nvSpPr>
        <dsp:cNvPr id="0" name=""/>
        <dsp:cNvSpPr/>
      </dsp:nvSpPr>
      <dsp:spPr>
        <a:xfrm>
          <a:off x="659233" y="3144862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Installere python3.x via ”</a:t>
          </a:r>
          <a:r>
            <a:rPr lang="da-DK" sz="1800" kern="1200" dirty="0" err="1" smtClean="0"/>
            <a:t>apt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install</a:t>
          </a:r>
          <a:r>
            <a:rPr lang="da-DK" sz="1800" kern="1200" dirty="0" smtClean="0"/>
            <a:t> python3.x”, check ”</a:t>
          </a:r>
          <a:r>
            <a:rPr lang="da-DK" sz="1800" kern="1200" dirty="0" err="1" smtClean="0"/>
            <a:t>pythonX</a:t>
          </a:r>
          <a:r>
            <a:rPr lang="da-DK" sz="1800" kern="1200" dirty="0" smtClean="0"/>
            <a:t> –version”</a:t>
          </a:r>
          <a:endParaRPr lang="da-DK" sz="1800" kern="1200" dirty="0"/>
        </a:p>
      </dsp:txBody>
      <dsp:txXfrm>
        <a:off x="659233" y="3144862"/>
        <a:ext cx="7819024" cy="392988"/>
      </dsp:txXfrm>
    </dsp:sp>
    <dsp:sp modelId="{081AFE21-141A-499B-A054-61C6E69B9C04}">
      <dsp:nvSpPr>
        <dsp:cNvPr id="0" name=""/>
        <dsp:cNvSpPr/>
      </dsp:nvSpPr>
      <dsp:spPr>
        <a:xfrm>
          <a:off x="413615" y="3095738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B61A53E-9CEB-4FA5-82CC-8E2F1E597E36}">
      <dsp:nvSpPr>
        <dsp:cNvPr id="0" name=""/>
        <dsp:cNvSpPr/>
      </dsp:nvSpPr>
      <dsp:spPr>
        <a:xfrm>
          <a:off x="303346" y="3734691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Check via Python2 (IDLE) og Python3 (IDLE)</a:t>
          </a:r>
          <a:endParaRPr lang="da-DK" sz="1800" kern="1200" dirty="0"/>
        </a:p>
      </dsp:txBody>
      <dsp:txXfrm>
        <a:off x="303346" y="3734691"/>
        <a:ext cx="8174911" cy="392988"/>
      </dsp:txXfrm>
    </dsp:sp>
    <dsp:sp modelId="{674DDCAF-27EF-408F-8460-409E88153C42}">
      <dsp:nvSpPr>
        <dsp:cNvPr id="0" name=""/>
        <dsp:cNvSpPr/>
      </dsp:nvSpPr>
      <dsp:spPr>
        <a:xfrm>
          <a:off x="57728" y="368556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8790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57FD5-F6D5-4B0E-90AC-F7E13268EF3E}">
      <dsp:nvSpPr>
        <dsp:cNvPr id="0" name=""/>
        <dsp:cNvSpPr/>
      </dsp:nvSpPr>
      <dsp:spPr>
        <a:xfrm>
          <a:off x="348480" y="227715"/>
          <a:ext cx="8128209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Installere </a:t>
          </a:r>
          <a:r>
            <a:rPr lang="da-DK" sz="2400" kern="1200" dirty="0" err="1" smtClean="0"/>
            <a:t>geany</a:t>
          </a:r>
          <a:r>
            <a:rPr lang="da-DK" sz="2400" kern="1200" dirty="0" smtClean="0"/>
            <a:t> via ”</a:t>
          </a:r>
          <a:r>
            <a:rPr lang="da-DK" sz="2400" kern="1200" dirty="0" err="1" smtClean="0"/>
            <a:t>apt</a:t>
          </a:r>
          <a:r>
            <a:rPr lang="da-DK" sz="2400" kern="1200" dirty="0" smtClean="0"/>
            <a:t> </a:t>
          </a:r>
          <a:r>
            <a:rPr lang="da-DK" sz="2400" kern="1200" dirty="0" err="1" smtClean="0"/>
            <a:t>install</a:t>
          </a:r>
          <a:r>
            <a:rPr lang="da-DK" sz="2400" kern="1200" dirty="0" smtClean="0"/>
            <a:t> </a:t>
          </a:r>
          <a:r>
            <a:rPr lang="da-DK" sz="2400" kern="1200" dirty="0" err="1" smtClean="0"/>
            <a:t>geany</a:t>
          </a:r>
          <a:r>
            <a:rPr lang="da-DK" sz="2400" kern="1200" dirty="0" smtClean="0"/>
            <a:t>”</a:t>
          </a:r>
          <a:endParaRPr lang="da-DK" sz="2400" kern="1200" dirty="0"/>
        </a:p>
      </dsp:txBody>
      <dsp:txXfrm>
        <a:off x="348480" y="227715"/>
        <a:ext cx="8128209" cy="455258"/>
      </dsp:txXfrm>
    </dsp:sp>
    <dsp:sp modelId="{2CA11C2E-EAA1-442B-B8E7-D3457E197D0C}">
      <dsp:nvSpPr>
        <dsp:cNvPr id="0" name=""/>
        <dsp:cNvSpPr/>
      </dsp:nvSpPr>
      <dsp:spPr>
        <a:xfrm>
          <a:off x="63944" y="170808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373FE36-F26F-4D78-A634-18C98E4551BD}">
      <dsp:nvSpPr>
        <dsp:cNvPr id="0" name=""/>
        <dsp:cNvSpPr/>
      </dsp:nvSpPr>
      <dsp:spPr>
        <a:xfrm>
          <a:off x="722961" y="910516"/>
          <a:ext cx="7753728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>
              <a:hlinkClick xmlns:r="http://schemas.openxmlformats.org/officeDocument/2006/relationships" r:id="rId1"/>
            </a:rPr>
            <a:t>https://www.geany.org/</a:t>
          </a:r>
          <a:endParaRPr lang="da-DK" sz="2400" kern="1200" dirty="0"/>
        </a:p>
      </dsp:txBody>
      <dsp:txXfrm>
        <a:off x="722961" y="910516"/>
        <a:ext cx="7753728" cy="455258"/>
      </dsp:txXfrm>
    </dsp:sp>
    <dsp:sp modelId="{7E5E1AC3-342E-440F-9385-523B8B38E7D4}">
      <dsp:nvSpPr>
        <dsp:cNvPr id="0" name=""/>
        <dsp:cNvSpPr/>
      </dsp:nvSpPr>
      <dsp:spPr>
        <a:xfrm>
          <a:off x="438425" y="85360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0ED2CE9-9673-4346-9257-451A3A6976B3}">
      <dsp:nvSpPr>
        <dsp:cNvPr id="0" name=""/>
        <dsp:cNvSpPr/>
      </dsp:nvSpPr>
      <dsp:spPr>
        <a:xfrm>
          <a:off x="894202" y="1593317"/>
          <a:ext cx="7582487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Kør </a:t>
          </a:r>
          <a:r>
            <a:rPr lang="da-DK" sz="2400" kern="1200" dirty="0" err="1" smtClean="0"/>
            <a:t>geany</a:t>
          </a:r>
          <a:endParaRPr lang="da-DK" sz="2400" kern="1200" dirty="0"/>
        </a:p>
      </dsp:txBody>
      <dsp:txXfrm>
        <a:off x="894202" y="1593317"/>
        <a:ext cx="7582487" cy="455258"/>
      </dsp:txXfrm>
    </dsp:sp>
    <dsp:sp modelId="{B3DC981C-418C-4354-BA2D-BA893F22BAE4}">
      <dsp:nvSpPr>
        <dsp:cNvPr id="0" name=""/>
        <dsp:cNvSpPr/>
      </dsp:nvSpPr>
      <dsp:spPr>
        <a:xfrm>
          <a:off x="609666" y="153640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7A41F49-90D4-4851-90FD-ABFF44DB4C3B}">
      <dsp:nvSpPr>
        <dsp:cNvPr id="0" name=""/>
        <dsp:cNvSpPr/>
      </dsp:nvSpPr>
      <dsp:spPr>
        <a:xfrm>
          <a:off x="894202" y="2275685"/>
          <a:ext cx="7582487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400" kern="1200" dirty="0" smtClean="0"/>
            <a:t>1. testprogram i Python:</a:t>
          </a:r>
          <a:endParaRPr lang="da-DK" sz="2400" kern="1200" dirty="0"/>
        </a:p>
      </dsp:txBody>
      <dsp:txXfrm>
        <a:off x="894202" y="2275685"/>
        <a:ext cx="7582487" cy="455258"/>
      </dsp:txXfrm>
    </dsp:sp>
    <dsp:sp modelId="{F4C0D5E9-0599-43AE-B7B1-18300F5CE583}">
      <dsp:nvSpPr>
        <dsp:cNvPr id="0" name=""/>
        <dsp:cNvSpPr/>
      </dsp:nvSpPr>
      <dsp:spPr>
        <a:xfrm>
          <a:off x="609666" y="2218778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98ED62-ED65-42A7-AB1A-4674F31787AD}">
      <dsp:nvSpPr>
        <dsp:cNvPr id="0" name=""/>
        <dsp:cNvSpPr/>
      </dsp:nvSpPr>
      <dsp:spPr>
        <a:xfrm>
          <a:off x="722961" y="2958486"/>
          <a:ext cx="7753728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print (2+2)</a:t>
          </a:r>
          <a:endParaRPr lang="da-DK" sz="2400" kern="1200" dirty="0"/>
        </a:p>
      </dsp:txBody>
      <dsp:txXfrm>
        <a:off x="722961" y="2958486"/>
        <a:ext cx="7753728" cy="455258"/>
      </dsp:txXfrm>
    </dsp:sp>
    <dsp:sp modelId="{600A41B6-9526-4D40-8BAA-ECAFC23F0118}">
      <dsp:nvSpPr>
        <dsp:cNvPr id="0" name=""/>
        <dsp:cNvSpPr/>
      </dsp:nvSpPr>
      <dsp:spPr>
        <a:xfrm>
          <a:off x="438425" y="290157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BBAD1A3-2AA1-49EC-94CD-5F5B41A9110D}">
      <dsp:nvSpPr>
        <dsp:cNvPr id="0" name=""/>
        <dsp:cNvSpPr/>
      </dsp:nvSpPr>
      <dsp:spPr>
        <a:xfrm>
          <a:off x="348480" y="3641287"/>
          <a:ext cx="8128209" cy="455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36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print ("Hello World")</a:t>
          </a:r>
          <a:endParaRPr lang="da-DK" sz="2400" kern="1200" dirty="0"/>
        </a:p>
      </dsp:txBody>
      <dsp:txXfrm>
        <a:off x="348480" y="3641287"/>
        <a:ext cx="8128209" cy="455258"/>
      </dsp:txXfrm>
    </dsp:sp>
    <dsp:sp modelId="{F1D53CCA-A212-4F54-A3B1-A9FAE8FB2161}">
      <dsp:nvSpPr>
        <dsp:cNvPr id="0" name=""/>
        <dsp:cNvSpPr/>
      </dsp:nvSpPr>
      <dsp:spPr>
        <a:xfrm>
          <a:off x="63944" y="3584379"/>
          <a:ext cx="569072" cy="5690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8790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FC2A7-2281-44CB-AE74-751F94C1D2F8}">
      <dsp:nvSpPr>
        <dsp:cNvPr id="0" name=""/>
        <dsp:cNvSpPr/>
      </dsp:nvSpPr>
      <dsp:spPr>
        <a:xfrm>
          <a:off x="489019" y="332449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Installere Apache2 (web server)	</a:t>
          </a:r>
          <a:endParaRPr lang="da-DK" sz="1700" kern="1200" dirty="0"/>
        </a:p>
      </dsp:txBody>
      <dsp:txXfrm>
        <a:off x="489019" y="332449"/>
        <a:ext cx="7987670" cy="665244"/>
      </dsp:txXfrm>
    </dsp:sp>
    <dsp:sp modelId="{7E5E1AC3-342E-440F-9385-523B8B38E7D4}">
      <dsp:nvSpPr>
        <dsp:cNvPr id="0" name=""/>
        <dsp:cNvSpPr/>
      </dsp:nvSpPr>
      <dsp:spPr>
        <a:xfrm>
          <a:off x="73241" y="24929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3F9EE6D-DB57-459B-828D-956C82D70B43}">
      <dsp:nvSpPr>
        <dsp:cNvPr id="0" name=""/>
        <dsp:cNvSpPr/>
      </dsp:nvSpPr>
      <dsp:spPr>
        <a:xfrm>
          <a:off x="870418" y="1330488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Test via browser – http://localhost</a:t>
          </a:r>
          <a:endParaRPr lang="da-DK" sz="1700" kern="1200" dirty="0"/>
        </a:p>
      </dsp:txBody>
      <dsp:txXfrm>
        <a:off x="870418" y="1330488"/>
        <a:ext cx="7606270" cy="665244"/>
      </dsp:txXfrm>
    </dsp:sp>
    <dsp:sp modelId="{B3DC981C-418C-4354-BA2D-BA893F22BAE4}">
      <dsp:nvSpPr>
        <dsp:cNvPr id="0" name=""/>
        <dsp:cNvSpPr/>
      </dsp:nvSpPr>
      <dsp:spPr>
        <a:xfrm>
          <a:off x="454641" y="124733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3B9601-C3EB-4AAC-AF94-CA507151B492}">
      <dsp:nvSpPr>
        <dsp:cNvPr id="0" name=""/>
        <dsp:cNvSpPr/>
      </dsp:nvSpPr>
      <dsp:spPr>
        <a:xfrm>
          <a:off x="870418" y="2359089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I /var/www/html – skriv 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err="1" smtClean="0"/>
            <a:t>git</a:t>
          </a:r>
          <a:r>
            <a:rPr lang="da-DK" sz="1700" kern="1200" dirty="0" smtClean="0"/>
            <a:t> </a:t>
          </a:r>
          <a:r>
            <a:rPr lang="da-DK" sz="1700" kern="1200" dirty="0" err="1" smtClean="0"/>
            <a:t>clone</a:t>
          </a:r>
          <a:r>
            <a:rPr lang="da-DK" sz="1700" kern="1200" dirty="0" smtClean="0"/>
            <a:t> http://github.com/tillars/kursus1</a:t>
          </a:r>
        </a:p>
      </dsp:txBody>
      <dsp:txXfrm>
        <a:off x="870418" y="2359089"/>
        <a:ext cx="7606270" cy="665244"/>
      </dsp:txXfrm>
    </dsp:sp>
    <dsp:sp modelId="{F4C0D5E9-0599-43AE-B7B1-18300F5CE583}">
      <dsp:nvSpPr>
        <dsp:cNvPr id="0" name=""/>
        <dsp:cNvSpPr/>
      </dsp:nvSpPr>
      <dsp:spPr>
        <a:xfrm>
          <a:off x="454641" y="2245372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287179B-F07C-4994-96E5-4CD07D56042C}">
      <dsp:nvSpPr>
        <dsp:cNvPr id="0" name=""/>
        <dsp:cNvSpPr/>
      </dsp:nvSpPr>
      <dsp:spPr>
        <a:xfrm>
          <a:off x="489019" y="3312371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700" kern="1200" dirty="0" smtClean="0"/>
            <a:t>Test via browser – http://localhost/kursus1/temp1.html</a:t>
          </a:r>
          <a:endParaRPr lang="da-DK" sz="1700" kern="1200" dirty="0"/>
        </a:p>
      </dsp:txBody>
      <dsp:txXfrm>
        <a:off x="489019" y="3312371"/>
        <a:ext cx="7987670" cy="665244"/>
      </dsp:txXfrm>
    </dsp:sp>
    <dsp:sp modelId="{600A41B6-9526-4D40-8BAA-ECAFC23F0118}">
      <dsp:nvSpPr>
        <dsp:cNvPr id="0" name=""/>
        <dsp:cNvSpPr/>
      </dsp:nvSpPr>
      <dsp:spPr>
        <a:xfrm>
          <a:off x="73241" y="3243411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78B7D-394F-4CB6-8728-982A983CE47E}">
      <dsp:nvSpPr>
        <dsp:cNvPr id="0" name=""/>
        <dsp:cNvSpPr/>
      </dsp:nvSpPr>
      <dsp:spPr>
        <a:xfrm>
          <a:off x="0" y="196530"/>
          <a:ext cx="8535987" cy="3931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&lt;!DOCTYPE html&gt;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&lt;html&gt;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&lt;META HTTP-EQUIV="refresh" CONTENT="10"&gt;</a:t>
          </a:r>
          <a:endParaRPr lang="da-DK" sz="1000" kern="1200" dirty="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&lt;body&gt;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&lt;font </a:t>
          </a:r>
          <a:r>
            <a:rPr lang="da-DK" sz="1000" kern="1200" dirty="0" err="1" smtClean="0"/>
            <a:t>color</a:t>
          </a:r>
          <a:r>
            <a:rPr lang="da-DK" sz="1000" kern="1200" dirty="0" smtClean="0"/>
            <a:t>="</a:t>
          </a:r>
          <a:r>
            <a:rPr lang="da-DK" sz="1000" kern="1200" dirty="0" err="1" smtClean="0"/>
            <a:t>black</a:t>
          </a:r>
          <a:r>
            <a:rPr lang="da-DK" sz="1000" kern="1200" dirty="0" smtClean="0"/>
            <a:t>"&gt; 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  &lt;h1&gt;Temperatur: &lt;/h1&gt;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&lt;/font&gt;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000" kern="1200" dirty="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&lt;font </a:t>
          </a:r>
          <a:r>
            <a:rPr lang="da-DK" sz="1000" kern="1200" dirty="0" err="1" smtClean="0"/>
            <a:t>color</a:t>
          </a:r>
          <a:r>
            <a:rPr lang="da-DK" sz="1000" kern="1200" dirty="0" smtClean="0"/>
            <a:t>="</a:t>
          </a:r>
          <a:r>
            <a:rPr lang="da-DK" sz="1000" kern="1200" dirty="0" err="1" smtClean="0"/>
            <a:t>blue</a:t>
          </a:r>
          <a:r>
            <a:rPr lang="da-DK" sz="1000" kern="1200" dirty="0" smtClean="0"/>
            <a:t>"&gt;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  &lt;p&gt;</a:t>
          </a:r>
          <a:r>
            <a:rPr lang="da-DK" sz="1000" kern="1200" dirty="0" err="1" smtClean="0"/>
            <a:t>Temp</a:t>
          </a:r>
          <a:r>
            <a:rPr lang="da-DK" sz="1000" kern="1200" dirty="0" smtClean="0"/>
            <a:t> =&lt; 28 °C&lt;/p&gt;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&lt;/font&gt;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000" kern="1200" dirty="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&lt;font </a:t>
          </a:r>
          <a:r>
            <a:rPr lang="da-DK" sz="1000" kern="1200" dirty="0" err="1" smtClean="0"/>
            <a:t>color</a:t>
          </a:r>
          <a:r>
            <a:rPr lang="da-DK" sz="1000" kern="1200" dirty="0" smtClean="0"/>
            <a:t>="red"&gt;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  &lt;p&gt;</a:t>
          </a:r>
          <a:r>
            <a:rPr lang="da-DK" sz="1000" kern="1200" dirty="0" err="1" smtClean="0"/>
            <a:t>Temp</a:t>
          </a:r>
          <a:r>
            <a:rPr lang="da-DK" sz="1000" kern="1200" dirty="0" smtClean="0"/>
            <a:t> &gt; 28 °C&lt;/p&gt;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&lt;/font</a:t>
          </a:r>
          <a:r>
            <a:rPr lang="da-DK" sz="1000" kern="1200" dirty="0" smtClean="0"/>
            <a:t>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000" kern="1200" dirty="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&lt;/body&gt;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000" kern="1200" dirty="0" smtClean="0"/>
            <a:t>&lt;/html&gt;</a:t>
          </a:r>
        </a:p>
      </dsp:txBody>
      <dsp:txXfrm>
        <a:off x="191905" y="388435"/>
        <a:ext cx="8152177" cy="3547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22-03-2017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22-03-2017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 smtClean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 smtClean="0"/>
              <a:t>Elektronik- og softwareudvikling i praksis 1 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smtClean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 smtClean="0"/>
              <a:t>Raspberry</a:t>
            </a:r>
            <a:r>
              <a:rPr lang="da-DK" dirty="0" smtClean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smtClean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#learn-python-tutorial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Html fil: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11583370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 err="1" smtClean="0"/>
              <a:t>raspi-config</a:t>
            </a:r>
            <a:r>
              <a:rPr lang="da-DK" dirty="0" smtClean="0"/>
              <a:t> </a:t>
            </a:r>
          </a:p>
          <a:p>
            <a:r>
              <a:rPr lang="da-DK" dirty="0" smtClean="0"/>
              <a:t>SPI </a:t>
            </a:r>
            <a:r>
              <a:rPr lang="da-DK" dirty="0" err="1" smtClean="0"/>
              <a:t>enable</a:t>
            </a:r>
            <a:endParaRPr lang="da-DK" dirty="0" smtClean="0"/>
          </a:p>
          <a:p>
            <a:endParaRPr lang="da-DK" dirty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r>
              <a:rPr lang="da-DK" dirty="0" err="1" smtClean="0"/>
              <a:t>get</a:t>
            </a:r>
            <a:endParaRPr lang="da-DK" dirty="0" smtClean="0"/>
          </a:p>
          <a:p>
            <a:r>
              <a:rPr lang="da-DK" dirty="0" err="1" smtClean="0"/>
              <a:t>raspi-gpio</a:t>
            </a:r>
            <a:r>
              <a:rPr lang="da-DK" dirty="0" smtClean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 smtClean="0"/>
              <a:t>dh</a:t>
            </a:r>
            <a:r>
              <a:rPr lang="da-DK" dirty="0" smtClean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smtClean="0"/>
              <a:t>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Setup board og test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 smtClean="0"/>
              <a:t>Installere </a:t>
            </a:r>
            <a:r>
              <a:rPr lang="da-DK" dirty="0" err="1" smtClean="0"/>
              <a:t>WiringPi</a:t>
            </a:r>
            <a:endParaRPr lang="da-DK" dirty="0" smtClean="0"/>
          </a:p>
          <a:p>
            <a:r>
              <a:rPr lang="da-DK" dirty="0">
                <a:hlinkClick r:id="rId2"/>
              </a:rPr>
              <a:t>http://wiringpi.com/download-and-install</a:t>
            </a:r>
            <a:r>
              <a:rPr lang="da-DK" dirty="0" smtClean="0">
                <a:hlinkClick r:id="rId2"/>
              </a:rPr>
              <a:t>/</a:t>
            </a:r>
          </a:p>
          <a:p>
            <a:endParaRPr lang="da-DK" dirty="0">
              <a:hlinkClick r:id="rId2"/>
            </a:endParaRPr>
          </a:p>
          <a:p>
            <a:r>
              <a:rPr lang="da-DK" dirty="0" smtClean="0"/>
              <a:t>(</a:t>
            </a:r>
            <a:r>
              <a:rPr lang="da-DK" dirty="0" err="1" smtClean="0"/>
              <a:t>python</a:t>
            </a:r>
            <a:r>
              <a:rPr lang="da-DK" dirty="0" smtClean="0"/>
              <a:t> </a:t>
            </a:r>
            <a:r>
              <a:rPr lang="da-DK" dirty="0" err="1" smtClean="0"/>
              <a:t>wrapper</a:t>
            </a:r>
            <a:r>
              <a:rPr lang="da-DK" dirty="0" smtClean="0"/>
              <a:t>)</a:t>
            </a:r>
            <a:endParaRPr lang="da-DK" dirty="0">
              <a:hlinkClick r:id="rId2"/>
            </a:endParaRPr>
          </a:p>
          <a:p>
            <a:r>
              <a:rPr lang="da-DK" dirty="0" smtClean="0">
                <a:hlinkClick r:id="rId2"/>
              </a:rPr>
              <a:t>http</a:t>
            </a:r>
            <a:r>
              <a:rPr lang="da-DK" dirty="0">
                <a:hlinkClick r:id="rId2"/>
              </a:rPr>
              <a:t>://</a:t>
            </a:r>
            <a:r>
              <a:rPr lang="da-DK" dirty="0" smtClean="0">
                <a:hlinkClick r:id="rId2"/>
              </a:rPr>
              <a:t>raspi.tv/how-to-install-wiringpi2-for-python-on-the-raspberry-pi#install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Test</a:t>
            </a:r>
            <a:endParaRPr lang="da-DK" dirty="0"/>
          </a:p>
          <a:p>
            <a:r>
              <a:rPr lang="da-DK" dirty="0">
                <a:hlinkClick r:id="rId3"/>
              </a:rPr>
              <a:t>http://</a:t>
            </a:r>
            <a:r>
              <a:rPr lang="da-DK" dirty="0" smtClean="0">
                <a:hlinkClick r:id="rId3"/>
              </a:rPr>
              <a:t>raspi.tv/2013/how-to-use-wiringpi2-for-python-on-the-raspberry-pi-in-raspbian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95492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  <a:hlinkClick r:id="rId2"/>
            </a:endParaRPr>
          </a:p>
          <a:p>
            <a:r>
              <a:rPr lang="en-US" dirty="0" smtClean="0"/>
              <a:t>Guides online</a:t>
            </a:r>
            <a:endParaRPr lang="en-US" dirty="0"/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www.cs.put.poznan.pl/csobaniec/software/python/py-qrc.html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www.programiz.com/python-programming#learn-python-tutorial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</a:t>
            </a:r>
            <a:r>
              <a:rPr lang="da-DK" altLang="da-DK" sz="1000" dirty="0" smtClean="0">
                <a:ea typeface="MS PGothic" panose="020B0600070205080204" pitchFamily="34" charset="-128"/>
              </a:rPr>
              <a:t>")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 smtClean="0">
                <a:ea typeface="MS PGothic" panose="020B0600070205080204" pitchFamily="34" charset="-128"/>
              </a:rPr>
              <a:t>())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 smtClean="0">
                <a:ea typeface="MS PGothic" panose="020B0600070205080204" pitchFamily="34" charset="-128"/>
              </a:rPr>
              <a:t>    print </a:t>
            </a:r>
            <a:r>
              <a:rPr lang="da-DK" altLang="da-DK" sz="1000" dirty="0">
                <a:ea typeface="MS PGothic" panose="020B0600070205080204" pitchFamily="34" charset="-128"/>
              </a:rPr>
              <a:t>(loop)</a:t>
            </a:r>
            <a:endParaRPr lang="da-DK" altLang="da-DK" sz="1000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25391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Pins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://wiringpi.com/pins/special-pin-functions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SPI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– </a:t>
            </a:r>
            <a:r>
              <a:rPr lang="da-DK" altLang="da-DK" dirty="0" err="1" smtClean="0">
                <a:ea typeface="MS PGothic" panose="020B0600070205080204" pitchFamily="34" charset="-128"/>
              </a:rPr>
              <a:t>wiringPi</a:t>
            </a:r>
            <a:r>
              <a:rPr lang="da-DK" altLang="da-DK" dirty="0" smtClean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da.wikipedia.org/wiki/Serial_Peripheral_Interface-bus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GPIO SPI</a:t>
            </a:r>
          </a:p>
        </p:txBody>
      </p:sp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 smtClean="0">
                <a:ea typeface="MS PGothic" panose="020B0600070205080204" pitchFamily="34" charset="-128"/>
              </a:rPr>
              <a:t>19. </a:t>
            </a:r>
            <a:r>
              <a:rPr lang="da-DK" altLang="da-DK" dirty="0">
                <a:ea typeface="MS PGothic" panose="020B0600070205080204" pitchFamily="34" charset="-128"/>
              </a:rPr>
              <a:t>o</a:t>
            </a:r>
            <a:r>
              <a:rPr lang="da-DK" altLang="da-DK" dirty="0" smtClean="0">
                <a:ea typeface="MS PGothic" panose="020B0600070205080204" pitchFamily="34" charset="-128"/>
              </a:rPr>
              <a:t>g 20. april 2017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b="1" dirty="0"/>
              <a:t>Elektronik- og softwareudvikling i praksis 1</a:t>
            </a:r>
          </a:p>
          <a:p>
            <a:pPr>
              <a:spcBef>
                <a:spcPct val="0"/>
              </a:spcBef>
            </a:pPr>
            <a:endParaRPr lang="da-DK" altLang="da-DK" dirty="0" smtClean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E = Volt [V]</a:t>
            </a:r>
          </a:p>
          <a:p>
            <a:r>
              <a:rPr lang="da-DK" dirty="0" smtClean="0"/>
              <a:t>R = Modstand [Ohm]</a:t>
            </a:r>
          </a:p>
          <a:p>
            <a:r>
              <a:rPr lang="da-DK" dirty="0" smtClean="0"/>
              <a:t>I = Strøm [A]</a:t>
            </a:r>
          </a:p>
          <a:p>
            <a:r>
              <a:rPr lang="da-DK" dirty="0" smtClean="0"/>
              <a:t>P = Effekt [W]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Ohm’s</a:t>
            </a:r>
            <a:r>
              <a:rPr lang="da-DK" dirty="0" smtClean="0"/>
              <a:t> lov på 12 måder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Diode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3075806"/>
            <a:ext cx="8535950" cy="1369606"/>
          </a:xfrm>
        </p:spPr>
        <p:txBody>
          <a:bodyPr/>
          <a:lstStyle/>
          <a:p>
            <a:r>
              <a:rPr lang="da-DK" dirty="0" smtClean="0"/>
              <a:t>Design og opbyg en Touch Contact</a:t>
            </a:r>
          </a:p>
          <a:p>
            <a:r>
              <a:rPr lang="da-DK" dirty="0" smtClean="0"/>
              <a:t>Forbind kredsløbet til </a:t>
            </a:r>
            <a:r>
              <a:rPr lang="da-DK" dirty="0" err="1" smtClean="0"/>
              <a:t>Raspberry</a:t>
            </a:r>
            <a:r>
              <a:rPr lang="da-DK" dirty="0" smtClean="0"/>
              <a:t> Pi og aflæs via Python program eller </a:t>
            </a:r>
            <a:r>
              <a:rPr lang="da-DK" dirty="0" err="1" smtClean="0"/>
              <a:t>raspi-gpio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63132"/>
            <a:ext cx="3944888" cy="22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 og </a:t>
            </a:r>
            <a:r>
              <a:rPr lang="da-DK" dirty="0" err="1" smtClean="0"/>
              <a:t>Raspberry</a:t>
            </a:r>
            <a:r>
              <a:rPr lang="da-DK" dirty="0" smtClean="0"/>
              <a:t> Pi - diagram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MCP3202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smtClean="0">
              <a:ea typeface="MS PGothic" panose="020B0600070205080204" pitchFamily="34" charset="-128"/>
            </a:endParaRP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Bemærk, LM35 skal forsynes via 5VDC – er det er problem? 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LM35 på channel0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 smtClean="0"/>
              <a:t>Opgave</a:t>
            </a:r>
            <a:endParaRPr lang="da-DK" dirty="0"/>
          </a:p>
          <a:p>
            <a:r>
              <a:rPr lang="da-DK" dirty="0" smtClean="0"/>
              <a:t>4k8 Ohm og </a:t>
            </a:r>
            <a:r>
              <a:rPr lang="da-DK" dirty="0" err="1" smtClean="0"/>
              <a:t>Photoresistor</a:t>
            </a:r>
            <a:r>
              <a:rPr lang="da-DK" dirty="0" smtClean="0"/>
              <a:t> 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Lysmåler </a:t>
            </a:r>
            <a:r>
              <a:rPr lang="da-DK" dirty="0" smtClean="0"/>
              <a:t>på </a:t>
            </a:r>
            <a:r>
              <a:rPr lang="da-DK" dirty="0" smtClean="0"/>
              <a:t>channel1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Gem kode fra opgaverne med lm35 og </a:t>
            </a:r>
            <a:r>
              <a:rPr lang="da-DK" dirty="0" err="1" smtClean="0"/>
              <a:t>photoresistor</a:t>
            </a:r>
            <a:endParaRPr lang="da-DK" dirty="0" smtClean="0"/>
          </a:p>
          <a:p>
            <a:r>
              <a:rPr lang="da-DK" dirty="0" smtClean="0"/>
              <a:t>Hjælp, brug modstande til at dele spændingen</a:t>
            </a:r>
          </a:p>
          <a:p>
            <a:r>
              <a:rPr lang="da-DK" dirty="0" smtClean="0"/>
              <a:t>Brug </a:t>
            </a:r>
            <a:r>
              <a:rPr lang="da-DK" dirty="0" err="1" smtClean="0"/>
              <a:t>Ohm’s</a:t>
            </a:r>
            <a:r>
              <a:rPr lang="da-DK" dirty="0" smtClean="0"/>
              <a:t> lov til udregning af spænding – skriv resultat på skærm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Mål forsyningsspændingen til MCP3202 på channel1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smtClean="0"/>
              <a:t>Opgave</a:t>
            </a:r>
          </a:p>
          <a:p>
            <a:r>
              <a:rPr lang="da-DK" dirty="0" smtClean="0"/>
              <a:t>Python program skal skrive htmlfil i /var/www/html</a:t>
            </a:r>
          </a:p>
          <a:p>
            <a:r>
              <a:rPr lang="da-DK" dirty="0" smtClean="0"/>
              <a:t>File 1: </a:t>
            </a:r>
            <a:r>
              <a:rPr lang="da-DK" dirty="0" err="1" smtClean="0"/>
              <a:t>temp</a:t>
            </a:r>
            <a:r>
              <a:rPr lang="da-DK" dirty="0" smtClean="0"/>
              <a:t> =&lt; 28 med blå farve</a:t>
            </a:r>
          </a:p>
          <a:p>
            <a:r>
              <a:rPr lang="da-DK" dirty="0" smtClean="0"/>
              <a:t>File 2: </a:t>
            </a:r>
            <a:r>
              <a:rPr lang="da-DK" dirty="0" err="1" smtClean="0"/>
              <a:t>temp</a:t>
            </a:r>
            <a:r>
              <a:rPr lang="da-DK" dirty="0" smtClean="0"/>
              <a:t> &gt; 28 med rød farve (er der tid så tænd lysdiode)</a:t>
            </a:r>
          </a:p>
          <a:p>
            <a:r>
              <a:rPr lang="da-DK" dirty="0" smtClean="0"/>
              <a:t>Brug eksempel på fil fra tidligere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Hjemmeside til temperatur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Relæ og </a:t>
            </a:r>
            <a:r>
              <a:rPr lang="da-DK" dirty="0" err="1"/>
              <a:t>R</a:t>
            </a:r>
            <a:r>
              <a:rPr lang="da-DK" dirty="0" err="1" smtClean="0"/>
              <a:t>aspberry</a:t>
            </a:r>
            <a:r>
              <a:rPr lang="da-DK" dirty="0" smtClean="0"/>
              <a:t> Pi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345531"/>
          </a:xfrm>
        </p:spPr>
        <p:txBody>
          <a:bodyPr/>
          <a:lstStyle/>
          <a:p>
            <a:r>
              <a:rPr lang="da-DK" dirty="0"/>
              <a:t>Godkendte Teknologiske </a:t>
            </a:r>
            <a:r>
              <a:rPr lang="da-DK" dirty="0" smtClean="0"/>
              <a:t>Serviceinstitutter</a:t>
            </a:r>
          </a:p>
          <a:p>
            <a:r>
              <a:rPr lang="da-DK" sz="1400" b="1" dirty="0" smtClean="0"/>
              <a:t>Nøgletal </a:t>
            </a:r>
            <a:r>
              <a:rPr lang="da-DK" sz="1400" b="1" dirty="0"/>
              <a:t>for Teknologisk Institut i 2015</a:t>
            </a:r>
          </a:p>
          <a:p>
            <a:r>
              <a:rPr lang="da-DK" sz="1400" dirty="0"/>
              <a:t>• Omsætning, mio. kr.: 1.018</a:t>
            </a:r>
            <a:br>
              <a:rPr lang="da-DK" sz="1400" dirty="0"/>
            </a:br>
            <a:r>
              <a:rPr lang="da-DK" sz="1400" dirty="0"/>
              <a:t>• Kommerciel omsætning, mio. kr.: 671</a:t>
            </a:r>
            <a:br>
              <a:rPr lang="da-DK" sz="1400" dirty="0"/>
            </a:br>
            <a:r>
              <a:rPr lang="da-DK" sz="1400" dirty="0"/>
              <a:t>• </a:t>
            </a:r>
            <a:r>
              <a:rPr lang="da-DK" sz="1400" dirty="0" err="1"/>
              <a:t>FoU</a:t>
            </a:r>
            <a:r>
              <a:rPr lang="da-DK" sz="1400" dirty="0"/>
              <a:t>-indsats, mio. kr.: 229</a:t>
            </a:r>
            <a:br>
              <a:rPr lang="da-DK" sz="1400" dirty="0"/>
            </a:br>
            <a:r>
              <a:rPr lang="da-DK" sz="1400" dirty="0"/>
              <a:t>• Resultatkontrakter, mio. kr.: 118</a:t>
            </a:r>
            <a:br>
              <a:rPr lang="da-DK" sz="1400" dirty="0"/>
            </a:br>
            <a:r>
              <a:rPr lang="da-DK" sz="1400" dirty="0"/>
              <a:t>• Medarbejdere: 1004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Teknologisk Institut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93374"/>
          </a:xfrm>
        </p:spPr>
        <p:txBody>
          <a:bodyPr/>
          <a:lstStyle/>
          <a:p>
            <a:r>
              <a:rPr lang="da-DK" sz="1200" b="1" dirty="0"/>
              <a:t>Teknologisk Instituts kompetencer</a:t>
            </a:r>
          </a:p>
          <a:p>
            <a:r>
              <a:rPr lang="da-DK" sz="1200" dirty="0"/>
              <a:t>Byggeri og anlæg</a:t>
            </a:r>
          </a:p>
          <a:p>
            <a:r>
              <a:rPr lang="da-DK" sz="1200" dirty="0"/>
              <a:t>Certificering og kontrol</a:t>
            </a:r>
          </a:p>
          <a:p>
            <a:r>
              <a:rPr lang="da-DK" sz="1200" dirty="0"/>
              <a:t>Energi og klima</a:t>
            </a:r>
          </a:p>
          <a:p>
            <a:r>
              <a:rPr lang="da-DK" sz="1200" dirty="0"/>
              <a:t>Erhvervsudvikling samt </a:t>
            </a:r>
            <a:r>
              <a:rPr lang="da-DK" sz="1200" dirty="0" err="1"/>
              <a:t>iværksætteri</a:t>
            </a:r>
            <a:endParaRPr lang="da-DK" sz="1200" dirty="0"/>
          </a:p>
          <a:p>
            <a:r>
              <a:rPr lang="da-DK" sz="1200" dirty="0"/>
              <a:t>Fødevareteknologi</a:t>
            </a:r>
          </a:p>
          <a:p>
            <a:r>
              <a:rPr lang="da-DK" sz="1200" dirty="0"/>
              <a:t>Industriel produktion og udvikling</a:t>
            </a:r>
          </a:p>
          <a:p>
            <a:r>
              <a:rPr lang="da-DK" sz="1200" dirty="0"/>
              <a:t>Materialer</a:t>
            </a:r>
          </a:p>
          <a:p>
            <a:r>
              <a:rPr lang="da-DK" sz="1200" dirty="0"/>
              <a:t>Kemi og bioteknologi</a:t>
            </a:r>
          </a:p>
          <a:p>
            <a:r>
              <a:rPr lang="da-DK" sz="1200" dirty="0"/>
              <a:t>Prøvning, kalibrering og måling</a:t>
            </a:r>
          </a:p>
          <a:p>
            <a:r>
              <a:rPr lang="da-DK" sz="1200" dirty="0"/>
              <a:t>Transport og logistik</a:t>
            </a:r>
          </a:p>
          <a:p>
            <a:r>
              <a:rPr lang="da-DK" sz="1200" dirty="0"/>
              <a:t>Miljø, arbejdsmiljø og sundhed</a:t>
            </a:r>
          </a:p>
          <a:p>
            <a:r>
              <a:rPr lang="da-DK" sz="1200" dirty="0"/>
              <a:t>Slagteriteknologi</a:t>
            </a:r>
          </a:p>
          <a:p>
            <a:r>
              <a:rPr lang="da-DK" sz="1200" dirty="0"/>
              <a:t>Robotteknologi</a:t>
            </a:r>
          </a:p>
          <a:p>
            <a:r>
              <a:rPr lang="da-DK" sz="1200" dirty="0"/>
              <a:t>Internationalt Center</a:t>
            </a:r>
          </a:p>
          <a:p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Raspberry</a:t>
            </a:r>
            <a:r>
              <a:rPr lang="da-DK" altLang="da-DK" dirty="0" smtClean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15566"/>
            <a:ext cx="5904656" cy="37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 smtClean="0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://www.raspberrypi.org/downloads/raspbian</a:t>
            </a:r>
            <a:r>
              <a:rPr lang="da-DK" altLang="da-DK" dirty="0" smtClean="0">
                <a:ea typeface="MS PGothic" panose="020B0600070205080204" pitchFamily="34" charset="-128"/>
                <a:hlinkClick r:id="rId2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 smtClean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https</a:t>
            </a:r>
            <a:r>
              <a:rPr lang="da-DK" altLang="da-DK" dirty="0">
                <a:ea typeface="MS PGothic" panose="020B0600070205080204" pitchFamily="34" charset="-128"/>
                <a:hlinkClick r:id="rId3"/>
              </a:rPr>
              <a:t>://sourceforge.net/projects/win32diskimager</a:t>
            </a:r>
            <a:r>
              <a:rPr lang="da-DK" altLang="da-DK" dirty="0" smtClean="0">
                <a:ea typeface="MS PGothic" panose="020B0600070205080204" pitchFamily="34" charset="-128"/>
                <a:hlinkClick r:id="rId3"/>
              </a:rPr>
              <a:t>/</a:t>
            </a:r>
            <a:endParaRPr lang="da-DK" altLang="da-DK" dirty="0" smtClean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smtClean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altLang="da-DK" dirty="0" smtClean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 smtClean="0">
                <a:ea typeface="MS PGothic" panose="020B0600070205080204" pitchFamily="34" charset="-128"/>
              </a:rPr>
              <a:t>Raspbian</a:t>
            </a:r>
            <a:r>
              <a:rPr lang="da-DK" altLang="da-DK" dirty="0" smtClean="0">
                <a:ea typeface="MS PGothic" panose="020B0600070205080204" pitchFamily="34" charset="-128"/>
              </a:rPr>
              <a:t> på SD kort</a:t>
            </a:r>
          </a:p>
        </p:txBody>
      </p:sp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015199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smtClean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75332374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3103</TotalTime>
  <Words>632</Words>
  <Application>Microsoft Office PowerPoint</Application>
  <PresentationFormat>Skærmshow (16:9)</PresentationFormat>
  <Paragraphs>159</Paragraphs>
  <Slides>35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35</vt:i4>
      </vt:variant>
    </vt:vector>
  </HeadingPairs>
  <TitlesOfParts>
    <vt:vector size="42" baseType="lpstr">
      <vt:lpstr>ＭＳ Ｐゴシック</vt:lpstr>
      <vt:lpstr>ＭＳ Ｐゴシック</vt:lpstr>
      <vt:lpstr>Arial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72</cp:revision>
  <dcterms:created xsi:type="dcterms:W3CDTF">2017-02-24T09:13:59Z</dcterms:created>
  <dcterms:modified xsi:type="dcterms:W3CDTF">2017-03-22T06:14:55Z</dcterms:modified>
</cp:coreProperties>
</file>